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2" d="100"/>
          <a:sy n="62" d="100"/>
        </p:scale>
        <p:origin x="74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95709E-FF2B-415C-8341-1F5597EEAFAC}" type="datetimeFigureOut">
              <a:t>9/21/2026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45B5A7-8FC6-47AA-B7D2-9C25658B830E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0414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Structured as a 7-minute learning brief after locating the file SCP 7 minute briefing - DHR6.pdf in Microsoft 365. The PDF opened as an image-only page in the available text extraction, so no wording has been copied from it. Source reference: turn5search52.
- Content and learning points are summarised from the published Executive Summary of the Domestic Homicide Review of Jessica in September 2022, including review period, repeat domestic abuse reports, non-fatal strangulation, risk indicators, information sharing, and the learning themes. Source reference: turn2search1.
- Visual on this slide was generated with Microsoft Copilot.
[/Sources]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Structured as a 7-minute learning brief after locating the file SCP 7 minute briefing - DHR6.pdf in Microsoft 365. The PDF opened as an image-only page in the available text extraction, so this slide develops the existing brief format rather than copying text from the PDF. Source reference: turn5search52.
- Learning themes and recommendations are summarised from the published Executive Summary of the Domestic Homicide Review of Jessica in September 2022: coercive control/routine or selective enquiry, information sharing, economic abuse, alcohol misuse and physical health, community/family awareness, and monitoring of the action plan. Source reference: turn2search1.
- Visual on this slide was generated with Microsoft Copilot.
[/Sources]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p2">
    <p:bg>
      <p:bgPr>
        <a:solidFill>
          <a:srgbClr val="F7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164592"/>
            <a:ext cx="4064508" cy="68580"/>
          </a:xfrm>
          <a:prstGeom prst="rect">
            <a:avLst/>
          </a:prstGeom>
          <a:solidFill>
            <a:srgbClr val="009CDE"/>
          </a:solidFill>
          <a:ln w="12700">
            <a:solidFill>
              <a:srgbClr val="009CD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Shape 2"/>
          <p:cNvSpPr/>
          <p:nvPr/>
        </p:nvSpPr>
        <p:spPr>
          <a:xfrm>
            <a:off x="4064508" y="164592"/>
            <a:ext cx="4064508" cy="68580"/>
          </a:xfrm>
          <a:prstGeom prst="rect">
            <a:avLst/>
          </a:prstGeom>
          <a:solidFill>
            <a:srgbClr val="00A36C"/>
          </a:solidFill>
          <a:ln w="12700">
            <a:solidFill>
              <a:srgbClr val="00A36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8129016" y="164592"/>
            <a:ext cx="4062679" cy="68580"/>
          </a:xfrm>
          <a:prstGeom prst="rect">
            <a:avLst/>
          </a:prstGeom>
          <a:solidFill>
            <a:srgbClr val="7A3E9D"/>
          </a:solidFill>
          <a:ln w="12700">
            <a:solidFill>
              <a:srgbClr val="7A3E9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0" y="6684264"/>
            <a:ext cx="4064508" cy="50292"/>
          </a:xfrm>
          <a:prstGeom prst="rect">
            <a:avLst/>
          </a:prstGeom>
          <a:solidFill>
            <a:srgbClr val="009CDE"/>
          </a:solidFill>
          <a:ln w="12700">
            <a:solidFill>
              <a:srgbClr val="009CD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4064508" y="6684264"/>
            <a:ext cx="4064508" cy="50292"/>
          </a:xfrm>
          <a:prstGeom prst="rect">
            <a:avLst/>
          </a:prstGeom>
          <a:solidFill>
            <a:srgbClr val="00A36C"/>
          </a:solidFill>
          <a:ln w="12700">
            <a:solidFill>
              <a:srgbClr val="00A36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8129016" y="6684264"/>
            <a:ext cx="4062679" cy="50292"/>
          </a:xfrm>
          <a:prstGeom prst="rect">
            <a:avLst/>
          </a:prstGeom>
          <a:solidFill>
            <a:srgbClr val="7A3E9D"/>
          </a:solidFill>
          <a:ln w="12700">
            <a:solidFill>
              <a:srgbClr val="7A3E9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0" y="6734556"/>
            <a:ext cx="12191695" cy="123444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8309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D8E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8309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D8E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8.pn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6.svg"/><Relationship Id="rId4" Type="http://schemas.openxmlformats.org/officeDocument/2006/relationships/image" Target="../media/image4.svg"/><Relationship Id="rId9" Type="http://schemas.openxmlformats.org/officeDocument/2006/relationships/image" Target="../media/image1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10896"/>
            <a:ext cx="7955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3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SCP 7-MINUTE LEARNING BRIEF | DHR6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02920" y="585216"/>
            <a:ext cx="74980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50" b="1" dirty="0">
                <a:solidFill>
                  <a:srgbClr val="003A7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Learning from Jessica’s review</a:t>
            </a:r>
            <a:endParaRPr lang="en-US" sz="2450" dirty="0"/>
          </a:p>
        </p:txBody>
      </p:sp>
      <p:sp>
        <p:nvSpPr>
          <p:cNvPr id="4" name="Shape 2"/>
          <p:cNvSpPr/>
          <p:nvPr/>
        </p:nvSpPr>
        <p:spPr>
          <a:xfrm>
            <a:off x="521208" y="1024128"/>
            <a:ext cx="2011680" cy="0"/>
          </a:xfrm>
          <a:prstGeom prst="line">
            <a:avLst/>
          </a:prstGeom>
          <a:noFill/>
          <a:ln w="38100">
            <a:solidFill>
              <a:srgbClr val="00A36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521208" y="1133856"/>
            <a:ext cx="7589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40" dirty="0">
                <a:solidFill>
                  <a:srgbClr val="263C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 multi-agency practitioners and managers: a brief to support reflective practice, supervision and safer responses.</a:t>
            </a:r>
            <a:endParaRPr lang="en-US" sz="940" dirty="0"/>
          </a:p>
        </p:txBody>
      </p:sp>
      <p:pic>
        <p:nvPicPr>
          <p:cNvPr id="6" name="Image 0" descr="/mnt/data/2475879f6f.png"/>
          <p:cNvPicPr>
            <a:picLocks noChangeAspect="1"/>
          </p:cNvPicPr>
          <p:nvPr/>
        </p:nvPicPr>
        <p:blipFill>
          <a:blip r:embed="rId3"/>
          <a:srcRect t="5208" b="5208"/>
          <a:stretch/>
        </p:blipFill>
        <p:spPr>
          <a:xfrm>
            <a:off x="8229600" y="502920"/>
            <a:ext cx="3291840" cy="19659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8229600" y="502920"/>
            <a:ext cx="3291840" cy="1965960"/>
          </a:xfrm>
          <a:prstGeom prst="roundRect">
            <a:avLst>
              <a:gd name="adj" fmla="val 3721"/>
            </a:avLst>
          </a:prstGeom>
          <a:solidFill>
            <a:srgbClr val="FFFFFF">
              <a:alpha val="0"/>
            </a:srgbClr>
          </a:solidFill>
          <a:ln w="13970">
            <a:solidFill>
              <a:srgbClr val="003A7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5"/>
          <p:cNvSpPr/>
          <p:nvPr/>
        </p:nvSpPr>
        <p:spPr>
          <a:xfrm>
            <a:off x="8229600" y="2615184"/>
            <a:ext cx="3291840" cy="822960"/>
          </a:xfrm>
          <a:prstGeom prst="roundRect">
            <a:avLst>
              <a:gd name="adj" fmla="val 8889"/>
            </a:avLst>
          </a:prstGeom>
          <a:solidFill>
            <a:srgbClr val="003A70"/>
          </a:solidFill>
          <a:ln w="12700">
            <a:solidFill>
              <a:srgbClr val="003A7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6"/>
          <p:cNvSpPr/>
          <p:nvPr/>
        </p:nvSpPr>
        <p:spPr>
          <a:xfrm>
            <a:off x="8394192" y="2761488"/>
            <a:ext cx="29535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2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Core learning</a:t>
            </a:r>
            <a:endParaRPr lang="en-US" sz="1120" dirty="0"/>
          </a:p>
        </p:txBody>
      </p:sp>
      <p:sp>
        <p:nvSpPr>
          <p:cNvPr id="10" name="Text 7"/>
          <p:cNvSpPr/>
          <p:nvPr/>
        </p:nvSpPr>
        <p:spPr>
          <a:xfrm>
            <a:off x="8412480" y="2990088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000" dirty="0" err="1">
                <a:solidFill>
                  <a:srgbClr val="FFFFFF"/>
                </a:solidFill>
                <a:latin typeface="Aptos"/>
                <a:ea typeface="Aptos" pitchFamily="34" charset="-122"/>
                <a:cs typeface="Aptos" pitchFamily="34" charset="-120"/>
              </a:rPr>
              <a:t>Recognise</a:t>
            </a:r>
            <a:r>
              <a:rPr lang="en-US" sz="1000" dirty="0">
                <a:solidFill>
                  <a:srgbClr val="FFFFFF"/>
                </a:solidFill>
                <a:latin typeface="Aptos"/>
                <a:ea typeface="Aptos" pitchFamily="34" charset="-122"/>
                <a:cs typeface="Aptos" pitchFamily="34" charset="-120"/>
              </a:rPr>
              <a:t> patterns of risk early, bring information together, and act with professional curiosity.</a:t>
            </a:r>
            <a:endParaRPr lang="en-US" sz="1000">
              <a:latin typeface="Aptos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521208" y="1627632"/>
            <a:ext cx="2404872" cy="1490472"/>
          </a:xfrm>
          <a:prstGeom prst="roundRect">
            <a:avLst>
              <a:gd name="adj" fmla="val 4908"/>
            </a:avLst>
          </a:prstGeom>
          <a:solidFill>
            <a:srgbClr val="E8F5FC"/>
          </a:solidFill>
          <a:ln w="12700">
            <a:solidFill>
              <a:srgbClr val="D6E8F2"/>
            </a:solidFill>
            <a:prstDash val="solid"/>
          </a:ln>
          <a:effectLst>
            <a:outerShdw blurRad="12700" dist="762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2" name="Shape 9"/>
          <p:cNvSpPr/>
          <p:nvPr/>
        </p:nvSpPr>
        <p:spPr>
          <a:xfrm>
            <a:off x="667512" y="1755648"/>
            <a:ext cx="384048" cy="384048"/>
          </a:xfrm>
          <a:prstGeom prst="roundRect">
            <a:avLst>
              <a:gd name="adj" fmla="val 19048"/>
            </a:avLst>
          </a:prstGeom>
          <a:solidFill>
            <a:srgbClr val="009CDE"/>
          </a:solidFill>
          <a:ln w="12700">
            <a:solidFill>
              <a:srgbClr val="009CD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0"/>
          <p:cNvSpPr/>
          <p:nvPr/>
        </p:nvSpPr>
        <p:spPr>
          <a:xfrm>
            <a:off x="667512" y="1847088"/>
            <a:ext cx="384048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</a:t>
            </a:r>
            <a:endParaRPr lang="en-US" sz="1100" dirty="0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50592" y="1764792"/>
            <a:ext cx="292608" cy="29260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143000" y="1755648"/>
            <a:ext cx="12435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003A7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Who Jessica was</a:t>
            </a:r>
            <a:endParaRPr lang="en-US" sz="1220" dirty="0"/>
          </a:p>
        </p:txBody>
      </p:sp>
      <p:sp>
        <p:nvSpPr>
          <p:cNvPr id="16" name="Text 12"/>
          <p:cNvSpPr/>
          <p:nvPr/>
        </p:nvSpPr>
        <p:spPr>
          <a:xfrm>
            <a:off x="769693" y="2143760"/>
            <a:ext cx="1984248" cy="8321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r>
              <a:rPr lang="en-US" sz="900" b="1" dirty="0">
                <a:solidFill>
                  <a:srgbClr val="009CDE"/>
                </a:solidFill>
                <a:latin typeface="Aptos"/>
                <a:ea typeface="Aptos" pitchFamily="34" charset="-122"/>
                <a:cs typeface="Aptos" pitchFamily="34" charset="-120"/>
              </a:rPr>
              <a:t>• </a:t>
            </a:r>
            <a:r>
              <a:rPr lang="en-US" sz="900">
                <a:solidFill>
                  <a:srgbClr val="263C4D"/>
                </a:solidFill>
                <a:latin typeface="Aptos"/>
                <a:ea typeface="Aptos" pitchFamily="34" charset="-122"/>
                <a:cs typeface="Aptos" pitchFamily="34" charset="-120"/>
              </a:rPr>
              <a:t>43; journalist, author and freelance writer.</a:t>
            </a:r>
            <a:endParaRPr lang="en-US" sz="900">
              <a:solidFill>
                <a:srgbClr val="000000"/>
              </a:solidFill>
              <a:latin typeface="Aptos"/>
              <a:ea typeface="Aptos" pitchFamily="34" charset="-122"/>
              <a:cs typeface="Aptos" pitchFamily="34" charset="-120"/>
            </a:endParaRPr>
          </a:p>
          <a:p>
            <a:r>
              <a:rPr lang="en-US" sz="900" b="1" dirty="0">
                <a:solidFill>
                  <a:srgbClr val="009CDE"/>
                </a:solidFill>
                <a:latin typeface="Aptos"/>
                <a:ea typeface="Aptos" pitchFamily="34" charset="-122"/>
                <a:cs typeface="Aptos" pitchFamily="34" charset="-120"/>
              </a:rPr>
              <a:t>• </a:t>
            </a:r>
            <a:r>
              <a:rPr lang="en-US" sz="900">
                <a:solidFill>
                  <a:srgbClr val="263C4D"/>
                </a:solidFill>
                <a:latin typeface="Aptos"/>
                <a:ea typeface="Aptos" pitchFamily="34" charset="-122"/>
                <a:cs typeface="Aptos" pitchFamily="34" charset="-120"/>
              </a:rPr>
              <a:t>Lived with her partner who was </a:t>
            </a:r>
            <a:r>
              <a:rPr lang="en-US" sz="900" dirty="0">
                <a:solidFill>
                  <a:srgbClr val="263C4D"/>
                </a:solidFill>
                <a:latin typeface="Aptos"/>
                <a:ea typeface="Aptos" pitchFamily="34" charset="-122"/>
                <a:cs typeface="Aptos" pitchFamily="34" charset="-120"/>
              </a:rPr>
              <a:t>unemployed and financially dependent on her.</a:t>
            </a:r>
            <a:endParaRPr lang="en-US" sz="900">
              <a:solidFill>
                <a:srgbClr val="000000"/>
              </a:solidFill>
              <a:latin typeface="Aptos"/>
              <a:ea typeface="Aptos" pitchFamily="34" charset="-122"/>
              <a:cs typeface="Aptos" pitchFamily="34" charset="-120"/>
            </a:endParaRPr>
          </a:p>
          <a:p>
            <a:r>
              <a:rPr lang="en-US" sz="900" b="1">
                <a:solidFill>
                  <a:srgbClr val="009CDE"/>
                </a:solidFill>
                <a:latin typeface="Aptos"/>
                <a:ea typeface="Aptos" pitchFamily="34" charset="-122"/>
                <a:cs typeface="Aptos" pitchFamily="34" charset="-120"/>
              </a:rPr>
              <a:t>• </a:t>
            </a:r>
            <a:r>
              <a:rPr lang="en-US" sz="900" dirty="0">
                <a:solidFill>
                  <a:srgbClr val="263C4D"/>
                </a:solidFill>
                <a:latin typeface="Aptos"/>
                <a:ea typeface="Aptos" pitchFamily="34" charset="-122"/>
                <a:cs typeface="Aptos" pitchFamily="34" charset="-120"/>
              </a:rPr>
              <a:t>Remembered as bright, adventurous, warm and funny.</a:t>
            </a:r>
            <a:endParaRPr lang="en-US" sz="900">
              <a:latin typeface="Aptos"/>
            </a:endParaRPr>
          </a:p>
        </p:txBody>
      </p:sp>
      <p:sp>
        <p:nvSpPr>
          <p:cNvPr id="17" name="Shape 13"/>
          <p:cNvSpPr/>
          <p:nvPr/>
        </p:nvSpPr>
        <p:spPr>
          <a:xfrm>
            <a:off x="3090672" y="1627632"/>
            <a:ext cx="2404872" cy="1490472"/>
          </a:xfrm>
          <a:prstGeom prst="roundRect">
            <a:avLst>
              <a:gd name="adj" fmla="val 4908"/>
            </a:avLst>
          </a:prstGeom>
          <a:solidFill>
            <a:srgbClr val="E7F6F0"/>
          </a:solidFill>
          <a:ln w="12700">
            <a:solidFill>
              <a:srgbClr val="D6E8F2"/>
            </a:solidFill>
            <a:prstDash val="solid"/>
          </a:ln>
          <a:effectLst>
            <a:outerShdw blurRad="12700" dist="762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8" name="Shape 14"/>
          <p:cNvSpPr/>
          <p:nvPr/>
        </p:nvSpPr>
        <p:spPr>
          <a:xfrm>
            <a:off x="3236976" y="1755648"/>
            <a:ext cx="384048" cy="384048"/>
          </a:xfrm>
          <a:prstGeom prst="roundRect">
            <a:avLst>
              <a:gd name="adj" fmla="val 19048"/>
            </a:avLst>
          </a:prstGeom>
          <a:solidFill>
            <a:srgbClr val="00A36C"/>
          </a:solidFill>
          <a:ln w="12700">
            <a:solidFill>
              <a:srgbClr val="00A36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5"/>
          <p:cNvSpPr/>
          <p:nvPr/>
        </p:nvSpPr>
        <p:spPr>
          <a:xfrm>
            <a:off x="3236976" y="1847088"/>
            <a:ext cx="384048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</a:t>
            </a:r>
            <a:endParaRPr lang="en-US" sz="1100" dirty="0"/>
          </a:p>
        </p:txBody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20056" y="1764792"/>
            <a:ext cx="292608" cy="292608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3712464" y="1755648"/>
            <a:ext cx="12435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003A7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happened</a:t>
            </a:r>
            <a:endParaRPr lang="en-US" sz="1220" dirty="0"/>
          </a:p>
        </p:txBody>
      </p:sp>
      <p:sp>
        <p:nvSpPr>
          <p:cNvPr id="22" name="Text 17"/>
          <p:cNvSpPr/>
          <p:nvPr/>
        </p:nvSpPr>
        <p:spPr>
          <a:xfrm>
            <a:off x="3237557" y="2143761"/>
            <a:ext cx="2201961" cy="98450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254" tIns="254" rIns="254" bIns="254" rtlCol="0" anchor="t">
            <a:normAutofit fontScale="92500" lnSpcReduction="10000"/>
          </a:bodyPr>
          <a:lstStyle/>
          <a:p>
            <a:r>
              <a:rPr lang="en-US" sz="900" b="1" dirty="0">
                <a:solidFill>
                  <a:srgbClr val="00A36C"/>
                </a:solidFill>
                <a:latin typeface="Aptos"/>
              </a:rPr>
              <a:t>• </a:t>
            </a:r>
            <a:r>
              <a:rPr lang="en-US" sz="900">
                <a:solidFill>
                  <a:srgbClr val="263C4D"/>
                </a:solidFill>
                <a:latin typeface="Aptos"/>
              </a:rPr>
              <a:t>Died Sep 2022 following prolonged period of </a:t>
            </a:r>
            <a:r>
              <a:rPr lang="en-US" sz="900" dirty="0">
                <a:solidFill>
                  <a:srgbClr val="263C4D"/>
                </a:solidFill>
                <a:latin typeface="Aptos"/>
              </a:rPr>
              <a:t>coercive control, neglect, deteriorating physical health and </a:t>
            </a:r>
            <a:r>
              <a:rPr lang="en-US" sz="900">
                <a:solidFill>
                  <a:srgbClr val="263C4D"/>
                </a:solidFill>
                <a:latin typeface="Aptos"/>
              </a:rPr>
              <a:t>alcohol misuse within an intimate partner relationship.</a:t>
            </a:r>
            <a:endParaRPr lang="en-US" sz="900"/>
          </a:p>
          <a:p>
            <a:r>
              <a:rPr lang="en-US" sz="900" b="1" dirty="0">
                <a:solidFill>
                  <a:srgbClr val="00A36C"/>
                </a:solidFill>
                <a:latin typeface="Aptos"/>
                <a:ea typeface="Aptos" pitchFamily="34" charset="-122"/>
                <a:cs typeface="Aptos" pitchFamily="34" charset="-120"/>
              </a:rPr>
              <a:t>• </a:t>
            </a:r>
            <a:r>
              <a:rPr lang="en-US" sz="900" dirty="0">
                <a:solidFill>
                  <a:srgbClr val="263C4D"/>
                </a:solidFill>
                <a:latin typeface="Aptos"/>
                <a:ea typeface="Aptos" pitchFamily="34" charset="-122"/>
                <a:cs typeface="Aptos" pitchFamily="34" charset="-120"/>
              </a:rPr>
              <a:t>Despite multiple contacts across agencies, cumulative risk was not fully recognised and there were missed opportunities for coordinated intervention</a:t>
            </a:r>
            <a:r>
              <a:rPr lang="en-US" sz="800" dirty="0">
                <a:solidFill>
                  <a:srgbClr val="263C4D"/>
                </a:solidFill>
                <a:latin typeface="Aptos"/>
                <a:ea typeface="Aptos" pitchFamily="34" charset="-122"/>
                <a:cs typeface="Aptos" pitchFamily="34" charset="-120"/>
              </a:rPr>
              <a:t>
</a:t>
            </a:r>
            <a:endParaRPr lang="en-US" sz="800">
              <a:solidFill>
                <a:srgbClr val="263C4D"/>
              </a:solidFill>
              <a:latin typeface="Aptos"/>
            </a:endParaRPr>
          </a:p>
        </p:txBody>
      </p:sp>
      <p:sp>
        <p:nvSpPr>
          <p:cNvPr id="23" name="Shape 18"/>
          <p:cNvSpPr/>
          <p:nvPr/>
        </p:nvSpPr>
        <p:spPr>
          <a:xfrm>
            <a:off x="5660136" y="1627632"/>
            <a:ext cx="2404872" cy="1490472"/>
          </a:xfrm>
          <a:prstGeom prst="roundRect">
            <a:avLst>
              <a:gd name="adj" fmla="val 4908"/>
            </a:avLst>
          </a:prstGeom>
          <a:solidFill>
            <a:srgbClr val="F1EAF6"/>
          </a:solidFill>
          <a:ln w="12700">
            <a:solidFill>
              <a:srgbClr val="D6E8F2"/>
            </a:solidFill>
            <a:prstDash val="solid"/>
          </a:ln>
          <a:effectLst>
            <a:outerShdw blurRad="12700" dist="762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4" name="Shape 19"/>
          <p:cNvSpPr/>
          <p:nvPr/>
        </p:nvSpPr>
        <p:spPr>
          <a:xfrm>
            <a:off x="5806440" y="1755648"/>
            <a:ext cx="384048" cy="384048"/>
          </a:xfrm>
          <a:prstGeom prst="roundRect">
            <a:avLst>
              <a:gd name="adj" fmla="val 19048"/>
            </a:avLst>
          </a:prstGeom>
          <a:solidFill>
            <a:srgbClr val="7A3E9D"/>
          </a:solidFill>
          <a:ln w="12700">
            <a:solidFill>
              <a:srgbClr val="7A3E9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Text 20"/>
          <p:cNvSpPr/>
          <p:nvPr/>
        </p:nvSpPr>
        <p:spPr>
          <a:xfrm>
            <a:off x="5806440" y="1847088"/>
            <a:ext cx="384048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</a:t>
            </a:r>
            <a:endParaRPr lang="en-US" sz="1100" dirty="0"/>
          </a:p>
        </p:txBody>
      </p:sp>
      <p:pic>
        <p:nvPicPr>
          <p:cNvPr id="26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89520" y="1764792"/>
            <a:ext cx="292608" cy="292608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6281928" y="1755648"/>
            <a:ext cx="12435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003A7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Risk indicators</a:t>
            </a:r>
            <a:endParaRPr lang="en-US" sz="1220" dirty="0"/>
          </a:p>
        </p:txBody>
      </p:sp>
      <p:sp>
        <p:nvSpPr>
          <p:cNvPr id="28" name="Text 22"/>
          <p:cNvSpPr/>
          <p:nvPr/>
        </p:nvSpPr>
        <p:spPr>
          <a:xfrm>
            <a:off x="5879592" y="2194560"/>
            <a:ext cx="1984248" cy="8321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r>
              <a:rPr lang="en-US" sz="800" b="1" dirty="0">
                <a:solidFill>
                  <a:srgbClr val="7A3E9D"/>
                </a:solidFill>
                <a:latin typeface="Aptos"/>
                <a:ea typeface="Aptos" pitchFamily="34" charset="-122"/>
                <a:cs typeface="Aptos" pitchFamily="34" charset="-120"/>
              </a:rPr>
              <a:t>• </a:t>
            </a:r>
            <a:r>
              <a:rPr lang="en-US" sz="800">
                <a:solidFill>
                  <a:srgbClr val="263C4D"/>
                </a:solidFill>
                <a:latin typeface="Aptos"/>
                <a:ea typeface="Aptos" pitchFamily="34" charset="-122"/>
                <a:cs typeface="Aptos" pitchFamily="34" charset="-120"/>
              </a:rPr>
              <a:t> Domestic Abuse – </a:t>
            </a:r>
            <a:r>
              <a:rPr lang="en-US" sz="800" dirty="0">
                <a:solidFill>
                  <a:srgbClr val="263C4D"/>
                </a:solidFill>
                <a:latin typeface="Aptos"/>
                <a:ea typeface="Aptos" pitchFamily="34" charset="-122"/>
                <a:cs typeface="Aptos" pitchFamily="34" charset="-120"/>
              </a:rPr>
              <a:t>coer</a:t>
            </a:r>
            <a:r>
              <a:rPr lang="en-US" sz="800">
                <a:solidFill>
                  <a:srgbClr val="263C4D"/>
                </a:solidFill>
                <a:latin typeface="Aptos"/>
                <a:ea typeface="Aptos" pitchFamily="34" charset="-122"/>
                <a:cs typeface="Aptos" pitchFamily="34" charset="-120"/>
              </a:rPr>
              <a:t>cive control, economic and emotional abuse, neglect.</a:t>
            </a:r>
          </a:p>
          <a:p>
            <a:r>
              <a:rPr lang="en-US" sz="800" b="1" dirty="0">
                <a:solidFill>
                  <a:srgbClr val="7A3E9D"/>
                </a:solidFill>
              </a:rPr>
              <a:t>• </a:t>
            </a:r>
            <a:r>
              <a:rPr lang="en-US" sz="800" dirty="0">
                <a:solidFill>
                  <a:srgbClr val="263C4D"/>
                </a:solidFill>
              </a:rPr>
              <a:t>Multiple vulnerabilities – epilepsy, declining </a:t>
            </a:r>
            <a:r>
              <a:rPr lang="en-US" sz="800">
                <a:solidFill>
                  <a:srgbClr val="263C4D"/>
                </a:solidFill>
              </a:rPr>
              <a:t>health, isolation and alcohol use.</a:t>
            </a:r>
            <a:endParaRPr lang="en-US"/>
          </a:p>
        </p:txBody>
      </p:sp>
      <p:sp>
        <p:nvSpPr>
          <p:cNvPr id="29" name="Shape 23"/>
          <p:cNvSpPr/>
          <p:nvPr/>
        </p:nvSpPr>
        <p:spPr>
          <a:xfrm>
            <a:off x="521208" y="3401568"/>
            <a:ext cx="3639312" cy="1527048"/>
          </a:xfrm>
          <a:prstGeom prst="roundRect">
            <a:avLst>
              <a:gd name="adj" fmla="val 4790"/>
            </a:avLst>
          </a:prstGeom>
          <a:solidFill>
            <a:srgbClr val="FFFFFF"/>
          </a:solidFill>
          <a:ln w="12700">
            <a:solidFill>
              <a:srgbClr val="D6E8F2"/>
            </a:solidFill>
            <a:prstDash val="solid"/>
          </a:ln>
          <a:effectLst>
            <a:outerShdw blurRad="12700" dist="762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0" name="Shape 24"/>
          <p:cNvSpPr/>
          <p:nvPr/>
        </p:nvSpPr>
        <p:spPr>
          <a:xfrm>
            <a:off x="667512" y="3529584"/>
            <a:ext cx="384048" cy="384048"/>
          </a:xfrm>
          <a:prstGeom prst="roundRect">
            <a:avLst>
              <a:gd name="adj" fmla="val 19048"/>
            </a:avLst>
          </a:prstGeom>
          <a:solidFill>
            <a:srgbClr val="003A70"/>
          </a:solidFill>
          <a:ln w="12700">
            <a:solidFill>
              <a:srgbClr val="003A7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1" name="Text 25"/>
          <p:cNvSpPr/>
          <p:nvPr/>
        </p:nvSpPr>
        <p:spPr>
          <a:xfrm>
            <a:off x="667512" y="3621024"/>
            <a:ext cx="384048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</a:t>
            </a:r>
            <a:endParaRPr lang="en-US" sz="1100" dirty="0"/>
          </a:p>
        </p:txBody>
      </p:sp>
      <p:pic>
        <p:nvPicPr>
          <p:cNvPr id="32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85032" y="3538728"/>
            <a:ext cx="292608" cy="292608"/>
          </a:xfrm>
          <a:prstGeom prst="rect">
            <a:avLst/>
          </a:prstGeom>
        </p:spPr>
      </p:pic>
      <p:sp>
        <p:nvSpPr>
          <p:cNvPr id="33" name="Text 26"/>
          <p:cNvSpPr/>
          <p:nvPr/>
        </p:nvSpPr>
        <p:spPr>
          <a:xfrm>
            <a:off x="1143000" y="3529584"/>
            <a:ext cx="24780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003A7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practice challenge</a:t>
            </a:r>
            <a:endParaRPr lang="en-US" sz="1220" dirty="0"/>
          </a:p>
        </p:txBody>
      </p:sp>
      <p:sp>
        <p:nvSpPr>
          <p:cNvPr id="34" name="Text 27"/>
          <p:cNvSpPr/>
          <p:nvPr/>
        </p:nvSpPr>
        <p:spPr>
          <a:xfrm>
            <a:off x="668093" y="3961239"/>
            <a:ext cx="3371087" cy="875937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fontScale="92500"/>
          </a:bodyPr>
          <a:lstStyle/>
          <a:p>
            <a:r>
              <a:rPr lang="en-US" sz="800" b="1" dirty="0">
                <a:solidFill>
                  <a:srgbClr val="003A70"/>
                </a:solidFill>
                <a:latin typeface="Aptos"/>
              </a:rPr>
              <a:t>• </a:t>
            </a:r>
            <a:r>
              <a:rPr lang="en-US" sz="800">
                <a:solidFill>
                  <a:srgbClr val="263C4D"/>
                </a:solidFill>
                <a:latin typeface="Aptos"/>
              </a:rPr>
              <a:t>Agencies often worked with single presenting issue, rather than understanding the pattern of harm over time.</a:t>
            </a:r>
            <a:endParaRPr lang="en-US" sz="800"/>
          </a:p>
          <a:p>
            <a:r>
              <a:rPr lang="en-US" sz="800" b="1" dirty="0">
                <a:solidFill>
                  <a:srgbClr val="003A70"/>
                </a:solidFill>
                <a:latin typeface="Aptos"/>
                <a:ea typeface="Aptos" pitchFamily="34" charset="-122"/>
                <a:cs typeface="Aptos" pitchFamily="34" charset="-120"/>
              </a:rPr>
              <a:t>• </a:t>
            </a:r>
            <a:r>
              <a:rPr lang="en-US" sz="800" dirty="0">
                <a:solidFill>
                  <a:srgbClr val="263C4D"/>
                </a:solidFill>
                <a:latin typeface="Aptos"/>
                <a:ea typeface="Aptos" pitchFamily="34" charset="-122"/>
                <a:cs typeface="Aptos" pitchFamily="34" charset="-120"/>
              </a:rPr>
              <a:t>Declining support or reluctance to engage was frequently interpreted as choice, rather than an indicator of coercion and fear. Disengagement </a:t>
            </a:r>
            <a:r>
              <a:rPr lang="en-US" sz="800">
                <a:solidFill>
                  <a:srgbClr val="263C4D"/>
                </a:solidFill>
                <a:latin typeface="Aptos"/>
                <a:ea typeface="Aptos" pitchFamily="34" charset="-122"/>
                <a:cs typeface="Aptos" pitchFamily="34" charset="-120"/>
              </a:rPr>
              <a:t>should trigger professional curiosity not case closure.</a:t>
            </a:r>
            <a:r>
              <a:rPr lang="en-US" sz="800" dirty="0">
                <a:solidFill>
                  <a:srgbClr val="263C4D"/>
                </a:solidFill>
                <a:latin typeface="Aptos"/>
                <a:ea typeface="Aptos" pitchFamily="34" charset="-122"/>
                <a:cs typeface="Aptos" pitchFamily="34" charset="-120"/>
              </a:rPr>
              <a:t>
</a:t>
            </a:r>
            <a:r>
              <a:rPr lang="en-US" sz="800" b="1" dirty="0">
                <a:solidFill>
                  <a:srgbClr val="003A70"/>
                </a:solidFill>
                <a:latin typeface="Aptos"/>
                <a:ea typeface="Aptos" pitchFamily="34" charset="-122"/>
                <a:cs typeface="Aptos" pitchFamily="34" charset="-120"/>
              </a:rPr>
              <a:t>• </a:t>
            </a:r>
            <a:r>
              <a:rPr lang="en-US" sz="800" dirty="0">
                <a:solidFill>
                  <a:srgbClr val="263C4D"/>
                </a:solidFill>
                <a:latin typeface="Aptos"/>
                <a:ea typeface="Aptos" pitchFamily="34" charset="-122"/>
                <a:cs typeface="Aptos" pitchFamily="34" charset="-120"/>
              </a:rPr>
              <a:t>Ask what may be preventing disclosure, engagement or escape.</a:t>
            </a:r>
            <a:endParaRPr lang="en-US" sz="800">
              <a:solidFill>
                <a:srgbClr val="263C4D"/>
              </a:solidFill>
              <a:latin typeface="Aptos"/>
              <a:ea typeface="Aptos" pitchFamily="34" charset="-122"/>
              <a:cs typeface="Aptos" pitchFamily="34" charset="-120"/>
            </a:endParaRPr>
          </a:p>
          <a:p>
            <a:r>
              <a:rPr lang="en-US" sz="800" b="1" dirty="0">
                <a:solidFill>
                  <a:srgbClr val="003A70"/>
                </a:solidFill>
                <a:latin typeface="Aptos"/>
              </a:rPr>
              <a:t>• </a:t>
            </a:r>
            <a:r>
              <a:rPr lang="en-US" sz="800">
                <a:solidFill>
                  <a:srgbClr val="263C4D"/>
                </a:solidFill>
                <a:latin typeface="Aptos"/>
              </a:rPr>
              <a:t>Health deterioration, substance use and domestic abuse interact and compound risk.</a:t>
            </a:r>
            <a:endParaRPr lang="en-US"/>
          </a:p>
          <a:p>
            <a:endParaRPr lang="en-US" sz="800" dirty="0">
              <a:solidFill>
                <a:srgbClr val="263C4D"/>
              </a:solidFill>
              <a:latin typeface="Aptos"/>
            </a:endParaRPr>
          </a:p>
        </p:txBody>
      </p:sp>
      <p:sp>
        <p:nvSpPr>
          <p:cNvPr id="35" name="Shape 28"/>
          <p:cNvSpPr/>
          <p:nvPr/>
        </p:nvSpPr>
        <p:spPr>
          <a:xfrm>
            <a:off x="4379976" y="3401568"/>
            <a:ext cx="3639312" cy="1527048"/>
          </a:xfrm>
          <a:prstGeom prst="roundRect">
            <a:avLst>
              <a:gd name="adj" fmla="val 4790"/>
            </a:avLst>
          </a:prstGeom>
          <a:solidFill>
            <a:srgbClr val="FFFFFF"/>
          </a:solidFill>
          <a:ln w="12700">
            <a:solidFill>
              <a:srgbClr val="D6E8F2"/>
            </a:solidFill>
            <a:prstDash val="solid"/>
          </a:ln>
          <a:effectLst>
            <a:outerShdw blurRad="12700" dist="762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6" name="Shape 29"/>
          <p:cNvSpPr/>
          <p:nvPr/>
        </p:nvSpPr>
        <p:spPr>
          <a:xfrm>
            <a:off x="4526280" y="3529584"/>
            <a:ext cx="384048" cy="384048"/>
          </a:xfrm>
          <a:prstGeom prst="roundRect">
            <a:avLst>
              <a:gd name="adj" fmla="val 19048"/>
            </a:avLst>
          </a:prstGeom>
          <a:solidFill>
            <a:srgbClr val="009CDE"/>
          </a:solidFill>
          <a:ln w="12700">
            <a:solidFill>
              <a:srgbClr val="009CD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7" name="Text 30"/>
          <p:cNvSpPr/>
          <p:nvPr/>
        </p:nvSpPr>
        <p:spPr>
          <a:xfrm>
            <a:off x="4526280" y="3621024"/>
            <a:ext cx="384048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5</a:t>
            </a:r>
            <a:endParaRPr lang="en-US" sz="1100" dirty="0"/>
          </a:p>
        </p:txBody>
      </p:sp>
      <p:pic>
        <p:nvPicPr>
          <p:cNvPr id="38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43800" y="3538728"/>
            <a:ext cx="292608" cy="292608"/>
          </a:xfrm>
          <a:prstGeom prst="rect">
            <a:avLst/>
          </a:prstGeom>
        </p:spPr>
      </p:pic>
      <p:sp>
        <p:nvSpPr>
          <p:cNvPr id="39" name="Text 31"/>
          <p:cNvSpPr/>
          <p:nvPr/>
        </p:nvSpPr>
        <p:spPr>
          <a:xfrm>
            <a:off x="5001768" y="3529584"/>
            <a:ext cx="24780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003A7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was missed</a:t>
            </a:r>
            <a:endParaRPr lang="en-US" sz="1220" dirty="0"/>
          </a:p>
        </p:txBody>
      </p:sp>
      <p:sp>
        <p:nvSpPr>
          <p:cNvPr id="40" name="Text 32"/>
          <p:cNvSpPr/>
          <p:nvPr/>
        </p:nvSpPr>
        <p:spPr>
          <a:xfrm>
            <a:off x="4599432" y="3968496"/>
            <a:ext cx="3218688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800" b="1" dirty="0">
                <a:solidFill>
                  <a:srgbClr val="009CDE"/>
                </a:solidFill>
                <a:latin typeface="Aptos"/>
                <a:ea typeface="Aptos" pitchFamily="34" charset="-122"/>
                <a:cs typeface="Aptos" pitchFamily="34" charset="-120"/>
              </a:rPr>
              <a:t>• </a:t>
            </a:r>
            <a:r>
              <a:rPr lang="en-US" sz="800" dirty="0">
                <a:solidFill>
                  <a:srgbClr val="263C4D"/>
                </a:solidFill>
                <a:latin typeface="Aptos"/>
                <a:ea typeface="Aptos" pitchFamily="34" charset="-122"/>
                <a:cs typeface="Aptos" pitchFamily="34" charset="-120"/>
              </a:rPr>
              <a:t>Information was held by different agencies but did not always become a shared picture.
</a:t>
            </a:r>
            <a:r>
              <a:rPr lang="en-US" sz="800" b="1" dirty="0">
                <a:solidFill>
                  <a:srgbClr val="009CDE"/>
                </a:solidFill>
                <a:latin typeface="Aptos"/>
                <a:ea typeface="Aptos" pitchFamily="34" charset="-122"/>
                <a:cs typeface="Aptos" pitchFamily="34" charset="-120"/>
              </a:rPr>
              <a:t>• </a:t>
            </a:r>
            <a:r>
              <a:rPr lang="en-US" sz="800" dirty="0">
                <a:solidFill>
                  <a:srgbClr val="263C4D"/>
                </a:solidFill>
                <a:latin typeface="Aptos"/>
                <a:ea typeface="Aptos" pitchFamily="34" charset="-122"/>
                <a:cs typeface="Aptos" pitchFamily="34" charset="-120"/>
              </a:rPr>
              <a:t>Remote contact limited visibility of deterioration and safeguarding indicators.</a:t>
            </a:r>
          </a:p>
          <a:p>
            <a:r>
              <a:rPr lang="en-US" sz="800" b="1" dirty="0">
                <a:solidFill>
                  <a:srgbClr val="009CDE"/>
                </a:solidFill>
              </a:rPr>
              <a:t>• </a:t>
            </a:r>
            <a:r>
              <a:rPr lang="en-US" sz="800" dirty="0">
                <a:solidFill>
                  <a:srgbClr val="263C4D"/>
                </a:solidFill>
              </a:rPr>
              <a:t>Coercive </a:t>
            </a:r>
            <a:r>
              <a:rPr lang="en-US" sz="800">
                <a:solidFill>
                  <a:srgbClr val="263C4D"/>
                </a:solidFill>
              </a:rPr>
              <a:t>control</a:t>
            </a:r>
            <a:r>
              <a:rPr lang="en-US" sz="800" dirty="0">
                <a:solidFill>
                  <a:srgbClr val="263C4D"/>
                </a:solidFill>
              </a:rPr>
              <a:t> can be missed when practice focuses on physical injury or single incidents.</a:t>
            </a:r>
            <a:endParaRPr lang="en-US" dirty="0"/>
          </a:p>
          <a:p>
            <a:endParaRPr lang="en-US" sz="800" dirty="0">
              <a:solidFill>
                <a:srgbClr val="263C4D"/>
              </a:solidFill>
            </a:endParaRPr>
          </a:p>
        </p:txBody>
      </p:sp>
      <p:sp>
        <p:nvSpPr>
          <p:cNvPr id="41" name="Shape 33"/>
          <p:cNvSpPr/>
          <p:nvPr/>
        </p:nvSpPr>
        <p:spPr>
          <a:xfrm>
            <a:off x="8229600" y="3730752"/>
            <a:ext cx="3291840" cy="1207008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2700">
            <a:solidFill>
              <a:srgbClr val="D6E8F2"/>
            </a:solidFill>
            <a:prstDash val="solid"/>
          </a:ln>
          <a:effectLst>
            <a:outerShdw blurRad="12700" dist="6350" dir="27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42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12480" y="3886200"/>
            <a:ext cx="320040" cy="320040"/>
          </a:xfrm>
          <a:prstGeom prst="rect">
            <a:avLst/>
          </a:prstGeom>
        </p:spPr>
      </p:pic>
      <p:sp>
        <p:nvSpPr>
          <p:cNvPr id="43" name="Text 34"/>
          <p:cNvSpPr/>
          <p:nvPr/>
        </p:nvSpPr>
        <p:spPr>
          <a:xfrm>
            <a:off x="8833104" y="3867912"/>
            <a:ext cx="23591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003A7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Trauma-informed note</a:t>
            </a:r>
            <a:endParaRPr lang="en-US" sz="1100" dirty="0"/>
          </a:p>
        </p:txBody>
      </p:sp>
      <p:sp>
        <p:nvSpPr>
          <p:cNvPr id="44" name="Text 35"/>
          <p:cNvSpPr/>
          <p:nvPr/>
        </p:nvSpPr>
        <p:spPr>
          <a:xfrm>
            <a:off x="8390709" y="4201451"/>
            <a:ext cx="2951334" cy="623823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263C4D"/>
                </a:solidFill>
                <a:latin typeface="Aptos"/>
                <a:ea typeface="Aptos" pitchFamily="34" charset="-122"/>
                <a:cs typeface="Aptos" pitchFamily="34" charset="-120"/>
              </a:rPr>
              <a:t>Keep Jessica’s voice central. Avoid language that implies responsibility sat with Jessica for not engaging or disclosing.</a:t>
            </a:r>
            <a:endParaRPr lang="en-US" sz="1000" dirty="0">
              <a:latin typeface="Aptos"/>
            </a:endParaRPr>
          </a:p>
        </p:txBody>
      </p:sp>
      <p:sp>
        <p:nvSpPr>
          <p:cNvPr id="45" name="Shape 36"/>
          <p:cNvSpPr/>
          <p:nvPr/>
        </p:nvSpPr>
        <p:spPr>
          <a:xfrm>
            <a:off x="521208" y="5239512"/>
            <a:ext cx="3429000" cy="731520"/>
          </a:xfrm>
          <a:prstGeom prst="roundRect">
            <a:avLst>
              <a:gd name="adj" fmla="val 11250"/>
            </a:avLst>
          </a:prstGeom>
          <a:solidFill>
            <a:srgbClr val="003A70"/>
          </a:solidFill>
          <a:ln w="12700">
            <a:solidFill>
              <a:srgbClr val="003A70"/>
            </a:solidFill>
            <a:prstDash val="solid"/>
          </a:ln>
          <a:effectLst>
            <a:outerShdw blurRad="12700" dist="762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46" name="Text 37"/>
          <p:cNvSpPr/>
          <p:nvPr/>
        </p:nvSpPr>
        <p:spPr>
          <a:xfrm>
            <a:off x="676656" y="5376672"/>
            <a:ext cx="31181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3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Remember</a:t>
            </a:r>
            <a:endParaRPr lang="en-US" sz="1130" dirty="0"/>
          </a:p>
        </p:txBody>
      </p:sp>
      <p:sp>
        <p:nvSpPr>
          <p:cNvPr id="47" name="Text 38"/>
          <p:cNvSpPr/>
          <p:nvPr/>
        </p:nvSpPr>
        <p:spPr>
          <a:xfrm>
            <a:off x="676656" y="5623560"/>
            <a:ext cx="3118104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Aptos"/>
                <a:ea typeface="Aptos" pitchFamily="34" charset="-122"/>
                <a:cs typeface="Aptos" pitchFamily="34" charset="-120"/>
              </a:rPr>
              <a:t>A single incident can look low or medium risk; repeated incidents can reveal escalating harm.</a:t>
            </a:r>
            <a:endParaRPr lang="en-US" sz="1000" dirty="0">
              <a:latin typeface="Aptos"/>
            </a:endParaRPr>
          </a:p>
        </p:txBody>
      </p:sp>
      <p:sp>
        <p:nvSpPr>
          <p:cNvPr id="48" name="Shape 39"/>
          <p:cNvSpPr/>
          <p:nvPr/>
        </p:nvSpPr>
        <p:spPr>
          <a:xfrm>
            <a:off x="4197096" y="5239512"/>
            <a:ext cx="3429000" cy="731520"/>
          </a:xfrm>
          <a:prstGeom prst="roundRect">
            <a:avLst>
              <a:gd name="adj" fmla="val 11250"/>
            </a:avLst>
          </a:prstGeom>
          <a:solidFill>
            <a:srgbClr val="009CDE"/>
          </a:solidFill>
          <a:ln w="12700">
            <a:solidFill>
              <a:srgbClr val="009CDE"/>
            </a:solidFill>
            <a:prstDash val="solid"/>
          </a:ln>
          <a:effectLst>
            <a:outerShdw blurRad="12700" dist="762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49" name="Text 40"/>
          <p:cNvSpPr/>
          <p:nvPr/>
        </p:nvSpPr>
        <p:spPr>
          <a:xfrm>
            <a:off x="4352544" y="5376672"/>
            <a:ext cx="31181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3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Recognise</a:t>
            </a:r>
            <a:endParaRPr lang="en-US" sz="1130" dirty="0"/>
          </a:p>
        </p:txBody>
      </p:sp>
      <p:sp>
        <p:nvSpPr>
          <p:cNvPr id="50" name="Text 41"/>
          <p:cNvSpPr/>
          <p:nvPr/>
        </p:nvSpPr>
        <p:spPr>
          <a:xfrm>
            <a:off x="4352544" y="5623560"/>
            <a:ext cx="3118104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Aptos"/>
                <a:ea typeface="Aptos" pitchFamily="34" charset="-122"/>
                <a:cs typeface="Aptos" pitchFamily="34" charset="-120"/>
              </a:rPr>
              <a:t>Health, substance use, isolation, money and dependency may be part of the domestic abuse picture.</a:t>
            </a:r>
            <a:endParaRPr lang="en-US" sz="1000" dirty="0">
              <a:latin typeface="Aptos"/>
            </a:endParaRPr>
          </a:p>
        </p:txBody>
      </p:sp>
      <p:sp>
        <p:nvSpPr>
          <p:cNvPr id="51" name="Shape 42"/>
          <p:cNvSpPr/>
          <p:nvPr/>
        </p:nvSpPr>
        <p:spPr>
          <a:xfrm>
            <a:off x="7872984" y="5239512"/>
            <a:ext cx="3429000" cy="731520"/>
          </a:xfrm>
          <a:prstGeom prst="roundRect">
            <a:avLst>
              <a:gd name="adj" fmla="val 11250"/>
            </a:avLst>
          </a:prstGeom>
          <a:solidFill>
            <a:srgbClr val="00A36C"/>
          </a:solidFill>
          <a:ln w="12700">
            <a:solidFill>
              <a:srgbClr val="00A36C"/>
            </a:solidFill>
            <a:prstDash val="solid"/>
          </a:ln>
          <a:effectLst>
            <a:outerShdw blurRad="12700" dist="762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52" name="Text 43"/>
          <p:cNvSpPr/>
          <p:nvPr/>
        </p:nvSpPr>
        <p:spPr>
          <a:xfrm>
            <a:off x="8028432" y="5376672"/>
            <a:ext cx="31181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3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Respond</a:t>
            </a:r>
            <a:endParaRPr lang="en-US" sz="1130" dirty="0"/>
          </a:p>
        </p:txBody>
      </p:sp>
      <p:sp>
        <p:nvSpPr>
          <p:cNvPr id="53" name="Text 44"/>
          <p:cNvSpPr/>
          <p:nvPr/>
        </p:nvSpPr>
        <p:spPr>
          <a:xfrm>
            <a:off x="8028432" y="5623560"/>
            <a:ext cx="3118104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Aptos"/>
                <a:ea typeface="Aptos" pitchFamily="34" charset="-122"/>
                <a:cs typeface="Aptos" pitchFamily="34" charset="-120"/>
              </a:rPr>
              <a:t>When something feels unsafe, share concerns and test the picture with partners.</a:t>
            </a:r>
            <a:endParaRPr lang="en-US" sz="1000" dirty="0">
              <a:latin typeface="Aptos"/>
            </a:endParaRPr>
          </a:p>
        </p:txBody>
      </p:sp>
      <p:sp>
        <p:nvSpPr>
          <p:cNvPr id="5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8309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D8E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10896"/>
            <a:ext cx="7955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3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SCP 7-MINUTE LEARNING BRIEF | FROM LEARNING TO ACTION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02920" y="585216"/>
            <a:ext cx="74980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50" b="1" dirty="0">
                <a:solidFill>
                  <a:srgbClr val="003A7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needs to change in practice</a:t>
            </a:r>
            <a:endParaRPr lang="en-US" sz="2450" dirty="0"/>
          </a:p>
        </p:txBody>
      </p:sp>
      <p:sp>
        <p:nvSpPr>
          <p:cNvPr id="4" name="Shape 2"/>
          <p:cNvSpPr/>
          <p:nvPr/>
        </p:nvSpPr>
        <p:spPr>
          <a:xfrm>
            <a:off x="521208" y="1024128"/>
            <a:ext cx="2011680" cy="0"/>
          </a:xfrm>
          <a:prstGeom prst="line">
            <a:avLst/>
          </a:prstGeom>
          <a:noFill/>
          <a:ln w="38100">
            <a:solidFill>
              <a:srgbClr val="009CD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6" name="Image 0" descr="/mnt/data/90142a8866.png"/>
          <p:cNvPicPr>
            <a:picLocks noChangeAspect="1"/>
          </p:cNvPicPr>
          <p:nvPr/>
        </p:nvPicPr>
        <p:blipFill>
          <a:blip r:embed="rId3"/>
          <a:srcRect t="43020" b="43020"/>
          <a:stretch/>
        </p:blipFill>
        <p:spPr>
          <a:xfrm>
            <a:off x="502920" y="5285232"/>
            <a:ext cx="11201400" cy="1042416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02920" y="5060261"/>
            <a:ext cx="11194143" cy="1267387"/>
          </a:xfrm>
          <a:prstGeom prst="rect">
            <a:avLst/>
          </a:prstGeom>
          <a:solidFill>
            <a:srgbClr val="FFFFFF">
              <a:alpha val="16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5"/>
          <p:cNvSpPr/>
          <p:nvPr/>
        </p:nvSpPr>
        <p:spPr>
          <a:xfrm>
            <a:off x="521208" y="1618488"/>
            <a:ext cx="3611880" cy="996696"/>
          </a:xfrm>
          <a:prstGeom prst="roundRect">
            <a:avLst>
              <a:gd name="adj" fmla="val 7339"/>
            </a:avLst>
          </a:prstGeom>
          <a:solidFill>
            <a:srgbClr val="F1EAF6"/>
          </a:solidFill>
          <a:ln w="12700">
            <a:solidFill>
              <a:srgbClr val="D6E8F2"/>
            </a:solidFill>
            <a:prstDash val="solid"/>
          </a:ln>
          <a:effectLst>
            <a:outerShdw blurRad="12700" dist="762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9" name="Shape 6"/>
          <p:cNvSpPr/>
          <p:nvPr/>
        </p:nvSpPr>
        <p:spPr>
          <a:xfrm>
            <a:off x="667512" y="1746504"/>
            <a:ext cx="384048" cy="384048"/>
          </a:xfrm>
          <a:prstGeom prst="roundRect">
            <a:avLst>
              <a:gd name="adj" fmla="val 19048"/>
            </a:avLst>
          </a:prstGeom>
          <a:solidFill>
            <a:srgbClr val="7A3E9D"/>
          </a:solidFill>
          <a:ln w="12700">
            <a:solidFill>
              <a:srgbClr val="7A3E9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7"/>
          <p:cNvSpPr/>
          <p:nvPr/>
        </p:nvSpPr>
        <p:spPr>
          <a:xfrm>
            <a:off x="667512" y="1837944"/>
            <a:ext cx="384048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</a:t>
            </a:r>
            <a:endParaRPr lang="en-US" sz="11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57600" y="1755648"/>
            <a:ext cx="292608" cy="29260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143000" y="1746504"/>
            <a:ext cx="24505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003A7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Coercive control</a:t>
            </a:r>
            <a:endParaRPr lang="en-US" sz="1220" dirty="0"/>
          </a:p>
        </p:txBody>
      </p:sp>
      <p:sp>
        <p:nvSpPr>
          <p:cNvPr id="13" name="Text 9"/>
          <p:cNvSpPr/>
          <p:nvPr/>
        </p:nvSpPr>
        <p:spPr>
          <a:xfrm>
            <a:off x="740664" y="2185416"/>
            <a:ext cx="3191256" cy="3383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fontScale="92500" lnSpcReduction="10000"/>
          </a:bodyPr>
          <a:lstStyle/>
          <a:p>
            <a:r>
              <a:rPr lang="en-US" sz="800" b="1" dirty="0">
                <a:solidFill>
                  <a:srgbClr val="7A3E9D"/>
                </a:solidFill>
                <a:latin typeface="Aptos"/>
                <a:ea typeface="Aptos" pitchFamily="34" charset="-122"/>
                <a:cs typeface="Aptos" pitchFamily="34" charset="-120"/>
              </a:rPr>
              <a:t>•</a:t>
            </a:r>
            <a:r>
              <a:rPr lang="en-US" sz="900" b="1" dirty="0">
                <a:solidFill>
                  <a:srgbClr val="7A3E9D"/>
                </a:solidFill>
                <a:latin typeface="Aptos"/>
                <a:ea typeface="Aptos" pitchFamily="34" charset="-122"/>
                <a:cs typeface="Aptos" pitchFamily="34" charset="-120"/>
              </a:rPr>
              <a:t> </a:t>
            </a:r>
            <a:r>
              <a:rPr lang="en-US" sz="900" dirty="0">
                <a:solidFill>
                  <a:srgbClr val="263C4D"/>
                </a:solidFill>
                <a:latin typeface="Aptos"/>
                <a:ea typeface="Aptos" pitchFamily="34" charset="-122"/>
                <a:cs typeface="Aptos" pitchFamily="34" charset="-120"/>
              </a:rPr>
              <a:t>Treat intimidation, isolation, dependency and control as high-risk features, even without visible injury. Strengthen workforce understanding of coercive control and </a:t>
            </a:r>
            <a:r>
              <a:rPr lang="en-US" sz="900">
                <a:solidFill>
                  <a:srgbClr val="263C4D"/>
                </a:solidFill>
                <a:latin typeface="Aptos"/>
                <a:ea typeface="Aptos" pitchFamily="34" charset="-122"/>
                <a:cs typeface="Aptos" pitchFamily="34" charset="-120"/>
              </a:rPr>
              <a:t>economic</a:t>
            </a:r>
            <a:r>
              <a:rPr lang="en-US" sz="900" dirty="0">
                <a:solidFill>
                  <a:srgbClr val="263C4D"/>
                </a:solidFill>
                <a:latin typeface="Aptos"/>
                <a:ea typeface="Aptos" pitchFamily="34" charset="-122"/>
                <a:cs typeface="Aptos" pitchFamily="34" charset="-120"/>
              </a:rPr>
              <a:t> abuse across agencies.</a:t>
            </a:r>
            <a:endParaRPr lang="en-US" sz="900" dirty="0"/>
          </a:p>
        </p:txBody>
      </p:sp>
      <p:sp>
        <p:nvSpPr>
          <p:cNvPr id="14" name="Shape 10"/>
          <p:cNvSpPr/>
          <p:nvPr/>
        </p:nvSpPr>
        <p:spPr>
          <a:xfrm>
            <a:off x="4288536" y="1618488"/>
            <a:ext cx="3611880" cy="996696"/>
          </a:xfrm>
          <a:prstGeom prst="roundRect">
            <a:avLst>
              <a:gd name="adj" fmla="val 7339"/>
            </a:avLst>
          </a:prstGeom>
          <a:solidFill>
            <a:srgbClr val="E8F5FC"/>
          </a:solidFill>
          <a:ln w="12700">
            <a:solidFill>
              <a:srgbClr val="D6E8F2"/>
            </a:solidFill>
            <a:prstDash val="solid"/>
          </a:ln>
          <a:effectLst>
            <a:outerShdw blurRad="12700" dist="762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5" name="Shape 11"/>
          <p:cNvSpPr/>
          <p:nvPr/>
        </p:nvSpPr>
        <p:spPr>
          <a:xfrm>
            <a:off x="4434840" y="1746504"/>
            <a:ext cx="384048" cy="384048"/>
          </a:xfrm>
          <a:prstGeom prst="roundRect">
            <a:avLst>
              <a:gd name="adj" fmla="val 19048"/>
            </a:avLst>
          </a:prstGeom>
          <a:solidFill>
            <a:srgbClr val="009CDE"/>
          </a:solidFill>
          <a:ln w="12700">
            <a:solidFill>
              <a:srgbClr val="009CD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2"/>
          <p:cNvSpPr/>
          <p:nvPr/>
        </p:nvSpPr>
        <p:spPr>
          <a:xfrm>
            <a:off x="4434840" y="1837944"/>
            <a:ext cx="384048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</a:t>
            </a:r>
            <a:endParaRPr lang="en-US" sz="1100" dirty="0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24928" y="1755648"/>
            <a:ext cx="292608" cy="292608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4910328" y="1746504"/>
            <a:ext cx="24505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003A7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Information sharing</a:t>
            </a:r>
            <a:endParaRPr lang="en-US" sz="1220" dirty="0"/>
          </a:p>
        </p:txBody>
      </p:sp>
      <p:sp>
        <p:nvSpPr>
          <p:cNvPr id="19" name="Text 14"/>
          <p:cNvSpPr/>
          <p:nvPr/>
        </p:nvSpPr>
        <p:spPr>
          <a:xfrm>
            <a:off x="4507992" y="2185416"/>
            <a:ext cx="3191256" cy="3383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lnSpcReduction="10000"/>
          </a:bodyPr>
          <a:lstStyle/>
          <a:p>
            <a:r>
              <a:rPr lang="en-US" sz="800" b="1" dirty="0">
                <a:solidFill>
                  <a:srgbClr val="009CDE"/>
                </a:solidFill>
                <a:latin typeface="Aptos"/>
                <a:ea typeface="Aptos" pitchFamily="34" charset="-122"/>
                <a:cs typeface="Aptos" pitchFamily="34" charset="-120"/>
              </a:rPr>
              <a:t>• </a:t>
            </a:r>
            <a:r>
              <a:rPr lang="en-US" sz="800" dirty="0">
                <a:solidFill>
                  <a:srgbClr val="263C4D"/>
                </a:solidFill>
                <a:latin typeface="Aptos"/>
                <a:ea typeface="Aptos" pitchFamily="34" charset="-122"/>
                <a:cs typeface="Aptos" pitchFamily="34" charset="-120"/>
              </a:rPr>
              <a:t>Bring together what each agency knows before risk is </a:t>
            </a:r>
            <a:r>
              <a:rPr lang="en-US" sz="800" dirty="0" err="1">
                <a:solidFill>
                  <a:srgbClr val="263C4D"/>
                </a:solidFill>
                <a:latin typeface="Aptos"/>
                <a:ea typeface="Aptos" pitchFamily="34" charset="-122"/>
                <a:cs typeface="Aptos" pitchFamily="34" charset="-120"/>
              </a:rPr>
              <a:t>normalised</a:t>
            </a:r>
            <a:r>
              <a:rPr lang="en-US" sz="800" dirty="0">
                <a:solidFill>
                  <a:srgbClr val="263C4D"/>
                </a:solidFill>
                <a:latin typeface="Aptos"/>
                <a:ea typeface="Aptos" pitchFamily="34" charset="-122"/>
                <a:cs typeface="Aptos" pitchFamily="34" charset="-120"/>
              </a:rPr>
              <a:t> or closed. Improve information sharing pathways where there are safeguarding concerns, including where consent is not given.</a:t>
            </a:r>
            <a:endParaRPr lang="en-US" sz="800" dirty="0">
              <a:latin typeface="Aptos"/>
            </a:endParaRPr>
          </a:p>
        </p:txBody>
      </p:sp>
      <p:sp>
        <p:nvSpPr>
          <p:cNvPr id="20" name="Shape 15"/>
          <p:cNvSpPr/>
          <p:nvPr/>
        </p:nvSpPr>
        <p:spPr>
          <a:xfrm>
            <a:off x="8055864" y="1618488"/>
            <a:ext cx="3611880" cy="996696"/>
          </a:xfrm>
          <a:prstGeom prst="roundRect">
            <a:avLst>
              <a:gd name="adj" fmla="val 7339"/>
            </a:avLst>
          </a:prstGeom>
          <a:solidFill>
            <a:srgbClr val="E7F6F0"/>
          </a:solidFill>
          <a:ln w="12700">
            <a:solidFill>
              <a:srgbClr val="D6E8F2"/>
            </a:solidFill>
            <a:prstDash val="solid"/>
          </a:ln>
          <a:effectLst>
            <a:outerShdw blurRad="12700" dist="762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1" name="Shape 16"/>
          <p:cNvSpPr/>
          <p:nvPr/>
        </p:nvSpPr>
        <p:spPr>
          <a:xfrm>
            <a:off x="8202168" y="1746504"/>
            <a:ext cx="384048" cy="384048"/>
          </a:xfrm>
          <a:prstGeom prst="roundRect">
            <a:avLst>
              <a:gd name="adj" fmla="val 19048"/>
            </a:avLst>
          </a:prstGeom>
          <a:solidFill>
            <a:srgbClr val="00A36C"/>
          </a:solidFill>
          <a:ln w="12700">
            <a:solidFill>
              <a:srgbClr val="00A36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17"/>
          <p:cNvSpPr/>
          <p:nvPr/>
        </p:nvSpPr>
        <p:spPr>
          <a:xfrm>
            <a:off x="8202168" y="1837944"/>
            <a:ext cx="384048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</a:t>
            </a:r>
            <a:endParaRPr lang="en-US" sz="1100" dirty="0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92256" y="1755648"/>
            <a:ext cx="292608" cy="292608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8677656" y="1746504"/>
            <a:ext cx="24505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r>
              <a:rPr lang="en-US" sz="1200" b="1">
                <a:solidFill>
                  <a:srgbClr val="003A70"/>
                </a:solidFill>
                <a:latin typeface="Aptos Display"/>
                <a:ea typeface="Aptos Display" pitchFamily="34" charset="-122"/>
                <a:cs typeface="Aptos Display" pitchFamily="34" charset="-120"/>
              </a:rPr>
              <a:t>Economic abuse, Health &amp; substance use</a:t>
            </a:r>
            <a:endParaRPr lang="en-US" sz="1220" dirty="0"/>
          </a:p>
        </p:txBody>
      </p:sp>
      <p:sp>
        <p:nvSpPr>
          <p:cNvPr id="25" name="Text 19"/>
          <p:cNvSpPr/>
          <p:nvPr/>
        </p:nvSpPr>
        <p:spPr>
          <a:xfrm>
            <a:off x="8275320" y="2185416"/>
            <a:ext cx="3191256" cy="3383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lnSpcReduction="10000"/>
          </a:bodyPr>
          <a:lstStyle/>
          <a:p>
            <a:r>
              <a:rPr lang="en-US" sz="800" b="1" dirty="0">
                <a:solidFill>
                  <a:srgbClr val="00A36C"/>
                </a:solidFill>
                <a:latin typeface="Aptos"/>
                <a:ea typeface="Aptos" pitchFamily="34" charset="-122"/>
                <a:cs typeface="Aptos" pitchFamily="34" charset="-120"/>
              </a:rPr>
              <a:t>• </a:t>
            </a:r>
            <a:r>
              <a:rPr lang="en-US" sz="800" dirty="0">
                <a:solidFill>
                  <a:srgbClr val="263C4D"/>
                </a:solidFill>
                <a:latin typeface="Aptos"/>
                <a:ea typeface="Aptos" pitchFamily="34" charset="-122"/>
                <a:cs typeface="Aptos" pitchFamily="34" charset="-120"/>
              </a:rPr>
              <a:t>Ask about money, housing, phones, bank access and work disruption </a:t>
            </a:r>
            <a:r>
              <a:rPr lang="en-US" sz="800">
                <a:solidFill>
                  <a:srgbClr val="263C4D"/>
                </a:solidFill>
                <a:latin typeface="Aptos"/>
                <a:ea typeface="Aptos" pitchFamily="34" charset="-122"/>
                <a:cs typeface="Aptos" pitchFamily="34" charset="-120"/>
              </a:rPr>
              <a:t>as part of safety planning. See alcohol use, epilepsy, weight loss, neglect and domestic abuse as connected risks.</a:t>
            </a:r>
            <a:endParaRPr lang="en-US" sz="800" dirty="0">
              <a:solidFill>
                <a:srgbClr val="263C4D"/>
              </a:solidFill>
            </a:endParaRPr>
          </a:p>
        </p:txBody>
      </p:sp>
      <p:sp>
        <p:nvSpPr>
          <p:cNvPr id="26" name="Shape 20"/>
          <p:cNvSpPr/>
          <p:nvPr/>
        </p:nvSpPr>
        <p:spPr>
          <a:xfrm>
            <a:off x="521208" y="2816352"/>
            <a:ext cx="3611880" cy="996696"/>
          </a:xfrm>
          <a:prstGeom prst="roundRect">
            <a:avLst>
              <a:gd name="adj" fmla="val 7339"/>
            </a:avLst>
          </a:prstGeom>
          <a:solidFill>
            <a:srgbClr val="FFFFFF"/>
          </a:solidFill>
          <a:ln w="12700">
            <a:solidFill>
              <a:srgbClr val="D6E8F2"/>
            </a:solidFill>
            <a:prstDash val="solid"/>
          </a:ln>
          <a:effectLst>
            <a:outerShdw blurRad="12700" dist="762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7" name="Shape 21"/>
          <p:cNvSpPr/>
          <p:nvPr/>
        </p:nvSpPr>
        <p:spPr>
          <a:xfrm>
            <a:off x="667512" y="2944368"/>
            <a:ext cx="384048" cy="384048"/>
          </a:xfrm>
          <a:prstGeom prst="roundRect">
            <a:avLst>
              <a:gd name="adj" fmla="val 19048"/>
            </a:avLst>
          </a:prstGeom>
          <a:solidFill>
            <a:srgbClr val="003A70"/>
          </a:solidFill>
          <a:ln w="12700">
            <a:solidFill>
              <a:srgbClr val="003A7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Text 22"/>
          <p:cNvSpPr/>
          <p:nvPr/>
        </p:nvSpPr>
        <p:spPr>
          <a:xfrm>
            <a:off x="667512" y="3035808"/>
            <a:ext cx="384048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</a:t>
            </a:r>
            <a:endParaRPr lang="en-US" sz="1100" dirty="0"/>
          </a:p>
        </p:txBody>
      </p:sp>
      <p:pic>
        <p:nvPicPr>
          <p:cNvPr id="29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57600" y="2953512"/>
            <a:ext cx="292608" cy="292608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1143000" y="2944368"/>
            <a:ext cx="24505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200" b="1" dirty="0">
                <a:solidFill>
                  <a:srgbClr val="003A70"/>
                </a:solidFill>
                <a:latin typeface="Aptos Display"/>
              </a:rPr>
              <a:t>Holis</a:t>
            </a:r>
            <a:r>
              <a:rPr lang="en-US" sz="1200" b="1">
                <a:solidFill>
                  <a:srgbClr val="003A70"/>
                </a:solidFill>
                <a:latin typeface="Aptos Display"/>
              </a:rPr>
              <a:t>tic assessment</a:t>
            </a:r>
            <a:endParaRPr lang="en-US" sz="1220" dirty="0"/>
          </a:p>
        </p:txBody>
      </p:sp>
      <p:sp>
        <p:nvSpPr>
          <p:cNvPr id="31" name="Text 24"/>
          <p:cNvSpPr/>
          <p:nvPr/>
        </p:nvSpPr>
        <p:spPr>
          <a:xfrm>
            <a:off x="740664" y="3383280"/>
            <a:ext cx="3191256" cy="3383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lnSpcReduction="10000"/>
          </a:bodyPr>
          <a:lstStyle/>
          <a:p>
            <a:r>
              <a:rPr lang="en-US" sz="800" b="1" dirty="0">
                <a:solidFill>
                  <a:srgbClr val="003A70"/>
                </a:solidFill>
                <a:latin typeface="Aptos"/>
                <a:ea typeface="Aptos" pitchFamily="34" charset="-122"/>
                <a:cs typeface="Aptos" pitchFamily="34" charset="-120"/>
              </a:rPr>
              <a:t>• </a:t>
            </a:r>
            <a:r>
              <a:rPr lang="en-US" sz="800" dirty="0">
                <a:solidFill>
                  <a:srgbClr val="263C4D"/>
                </a:solidFill>
                <a:latin typeface="Aptos"/>
                <a:ea typeface="Aptos" pitchFamily="34" charset="-122"/>
                <a:cs typeface="Aptos" pitchFamily="34" charset="-120"/>
              </a:rPr>
              <a:t>Embed routine and selective enquiry into domestic abuse in health, social care and related services. Ensure holistic </a:t>
            </a:r>
            <a:r>
              <a:rPr lang="en-US" sz="800">
                <a:solidFill>
                  <a:srgbClr val="263C4D"/>
                </a:solidFill>
                <a:latin typeface="Aptos"/>
                <a:ea typeface="Aptos" pitchFamily="34" charset="-122"/>
                <a:cs typeface="Aptos" pitchFamily="34" charset="-120"/>
              </a:rPr>
              <a:t>assessment</a:t>
            </a:r>
            <a:r>
              <a:rPr lang="en-US" sz="800" dirty="0">
                <a:solidFill>
                  <a:srgbClr val="263C4D"/>
                </a:solidFill>
                <a:latin typeface="Aptos"/>
                <a:ea typeface="Aptos" pitchFamily="34" charset="-122"/>
                <a:cs typeface="Aptos" pitchFamily="34" charset="-120"/>
              </a:rPr>
              <a:t> where domestic abuse, health needs and substance use coexist.</a:t>
            </a:r>
            <a:endParaRPr lang="en-US" sz="800" dirty="0">
              <a:solidFill>
                <a:srgbClr val="263C4D"/>
              </a:solidFill>
            </a:endParaRPr>
          </a:p>
        </p:txBody>
      </p:sp>
      <p:sp>
        <p:nvSpPr>
          <p:cNvPr id="32" name="Shape 25"/>
          <p:cNvSpPr/>
          <p:nvPr/>
        </p:nvSpPr>
        <p:spPr>
          <a:xfrm>
            <a:off x="4288536" y="2816352"/>
            <a:ext cx="3611880" cy="996696"/>
          </a:xfrm>
          <a:prstGeom prst="roundRect">
            <a:avLst>
              <a:gd name="adj" fmla="val 7339"/>
            </a:avLst>
          </a:prstGeom>
          <a:solidFill>
            <a:srgbClr val="FFFFFF"/>
          </a:solidFill>
          <a:ln w="12700">
            <a:solidFill>
              <a:srgbClr val="D6E8F2"/>
            </a:solidFill>
            <a:prstDash val="solid"/>
          </a:ln>
          <a:effectLst>
            <a:outerShdw blurRad="12700" dist="762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3" name="Shape 26"/>
          <p:cNvSpPr/>
          <p:nvPr/>
        </p:nvSpPr>
        <p:spPr>
          <a:xfrm>
            <a:off x="4434840" y="2944368"/>
            <a:ext cx="384048" cy="384048"/>
          </a:xfrm>
          <a:prstGeom prst="roundRect">
            <a:avLst>
              <a:gd name="adj" fmla="val 19048"/>
            </a:avLst>
          </a:prstGeom>
          <a:solidFill>
            <a:srgbClr val="00A36C"/>
          </a:solidFill>
          <a:ln w="12700">
            <a:solidFill>
              <a:srgbClr val="00A36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4" name="Text 27"/>
          <p:cNvSpPr/>
          <p:nvPr/>
        </p:nvSpPr>
        <p:spPr>
          <a:xfrm>
            <a:off x="4434840" y="3035808"/>
            <a:ext cx="384048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5</a:t>
            </a:r>
            <a:endParaRPr lang="en-US" sz="1100" dirty="0"/>
          </a:p>
        </p:txBody>
      </p:sp>
      <p:pic>
        <p:nvPicPr>
          <p:cNvPr id="35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24928" y="2953512"/>
            <a:ext cx="292608" cy="292608"/>
          </a:xfrm>
          <a:prstGeom prst="rect">
            <a:avLst/>
          </a:prstGeom>
        </p:spPr>
      </p:pic>
      <p:sp>
        <p:nvSpPr>
          <p:cNvPr id="36" name="Text 28"/>
          <p:cNvSpPr/>
          <p:nvPr/>
        </p:nvSpPr>
        <p:spPr>
          <a:xfrm>
            <a:off x="4910328" y="2944368"/>
            <a:ext cx="24505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003A7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Family and community</a:t>
            </a:r>
            <a:endParaRPr lang="en-US" sz="1220" dirty="0"/>
          </a:p>
        </p:txBody>
      </p:sp>
      <p:sp>
        <p:nvSpPr>
          <p:cNvPr id="37" name="Text 29"/>
          <p:cNvSpPr/>
          <p:nvPr/>
        </p:nvSpPr>
        <p:spPr>
          <a:xfrm>
            <a:off x="4507992" y="3383280"/>
            <a:ext cx="3191256" cy="3383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r>
              <a:rPr lang="en-US" sz="800" b="1" dirty="0">
                <a:solidFill>
                  <a:srgbClr val="00A36C"/>
                </a:solidFill>
                <a:latin typeface="Aptos"/>
                <a:ea typeface="Aptos" pitchFamily="34" charset="-122"/>
                <a:cs typeface="Aptos" pitchFamily="34" charset="-120"/>
              </a:rPr>
              <a:t>• </a:t>
            </a:r>
            <a:r>
              <a:rPr lang="en-US" sz="800" dirty="0">
                <a:solidFill>
                  <a:srgbClr val="263C4D"/>
                </a:solidFill>
                <a:latin typeface="Aptos"/>
                <a:ea typeface="Aptos" pitchFamily="34" charset="-122"/>
                <a:cs typeface="Aptos" pitchFamily="34" charset="-120"/>
              </a:rPr>
              <a:t>Support community </a:t>
            </a:r>
            <a:r>
              <a:rPr lang="en-US" sz="800">
                <a:solidFill>
                  <a:srgbClr val="263C4D"/>
                </a:solidFill>
                <a:latin typeface="Aptos"/>
                <a:ea typeface="Aptos" pitchFamily="34" charset="-122"/>
                <a:cs typeface="Aptos" pitchFamily="34" charset="-120"/>
              </a:rPr>
              <a:t>awareness and listen to</a:t>
            </a:r>
            <a:r>
              <a:rPr lang="en-US" sz="800" dirty="0">
                <a:solidFill>
                  <a:srgbClr val="263C4D"/>
                </a:solidFill>
                <a:latin typeface="Aptos"/>
                <a:ea typeface="Aptos" pitchFamily="34" charset="-122"/>
                <a:cs typeface="Aptos" pitchFamily="34" charset="-120"/>
              </a:rPr>
              <a:t> family and friends as sources of risk information, while respecting confidentiality and safety. </a:t>
            </a:r>
            <a:endParaRPr lang="en-US" sz="800" dirty="0">
              <a:solidFill>
                <a:srgbClr val="263C4D"/>
              </a:solidFill>
            </a:endParaRPr>
          </a:p>
        </p:txBody>
      </p:sp>
      <p:sp>
        <p:nvSpPr>
          <p:cNvPr id="38" name="Shape 30"/>
          <p:cNvSpPr/>
          <p:nvPr/>
        </p:nvSpPr>
        <p:spPr>
          <a:xfrm>
            <a:off x="8055864" y="2816352"/>
            <a:ext cx="3611880" cy="996696"/>
          </a:xfrm>
          <a:prstGeom prst="roundRect">
            <a:avLst>
              <a:gd name="adj" fmla="val 7339"/>
            </a:avLst>
          </a:prstGeom>
          <a:solidFill>
            <a:srgbClr val="FFFFFF"/>
          </a:solidFill>
          <a:ln w="12700">
            <a:solidFill>
              <a:srgbClr val="D6E8F2"/>
            </a:solidFill>
            <a:prstDash val="solid"/>
          </a:ln>
          <a:effectLst>
            <a:outerShdw blurRad="12700" dist="762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9" name="Shape 31"/>
          <p:cNvSpPr/>
          <p:nvPr/>
        </p:nvSpPr>
        <p:spPr>
          <a:xfrm>
            <a:off x="8202168" y="2944368"/>
            <a:ext cx="384048" cy="384048"/>
          </a:xfrm>
          <a:prstGeom prst="roundRect">
            <a:avLst>
              <a:gd name="adj" fmla="val 19048"/>
            </a:avLst>
          </a:prstGeom>
          <a:solidFill>
            <a:srgbClr val="7A3E9D"/>
          </a:solidFill>
          <a:ln w="12700">
            <a:solidFill>
              <a:srgbClr val="7A3E9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0" name="Text 32"/>
          <p:cNvSpPr/>
          <p:nvPr/>
        </p:nvSpPr>
        <p:spPr>
          <a:xfrm>
            <a:off x="8202168" y="3035808"/>
            <a:ext cx="384048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6</a:t>
            </a:r>
            <a:endParaRPr lang="en-US" sz="1100" dirty="0"/>
          </a:p>
        </p:txBody>
      </p:sp>
      <p:pic>
        <p:nvPicPr>
          <p:cNvPr id="41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192256" y="2953512"/>
            <a:ext cx="292608" cy="292608"/>
          </a:xfrm>
          <a:prstGeom prst="rect">
            <a:avLst/>
          </a:prstGeom>
        </p:spPr>
      </p:pic>
      <p:sp>
        <p:nvSpPr>
          <p:cNvPr id="42" name="Text 33"/>
          <p:cNvSpPr/>
          <p:nvPr/>
        </p:nvSpPr>
        <p:spPr>
          <a:xfrm>
            <a:off x="8677656" y="2944368"/>
            <a:ext cx="24505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003A7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Assurance and impact</a:t>
            </a:r>
            <a:endParaRPr lang="en-US" sz="1220" dirty="0"/>
          </a:p>
        </p:txBody>
      </p:sp>
      <p:sp>
        <p:nvSpPr>
          <p:cNvPr id="43" name="Text 34"/>
          <p:cNvSpPr/>
          <p:nvPr/>
        </p:nvSpPr>
        <p:spPr>
          <a:xfrm>
            <a:off x="8275320" y="3383280"/>
            <a:ext cx="3191256" cy="3383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825" b="1" dirty="0">
                <a:solidFill>
                  <a:srgbClr val="7A3E9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r>
              <a:rPr lang="en-US" sz="825" dirty="0">
                <a:solidFill>
                  <a:srgbClr val="263C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how recommendations have changed practice, not only that training or briefings took place.</a:t>
            </a:r>
            <a:endParaRPr lang="en-US" sz="825" dirty="0"/>
          </a:p>
        </p:txBody>
      </p:sp>
      <p:sp>
        <p:nvSpPr>
          <p:cNvPr id="44" name="Shape 35"/>
          <p:cNvSpPr/>
          <p:nvPr/>
        </p:nvSpPr>
        <p:spPr>
          <a:xfrm>
            <a:off x="506694" y="3959207"/>
            <a:ext cx="11190078" cy="987697"/>
          </a:xfrm>
          <a:prstGeom prst="roundRect">
            <a:avLst>
              <a:gd name="adj" fmla="val 9412"/>
            </a:avLst>
          </a:prstGeom>
          <a:solidFill>
            <a:srgbClr val="003A70"/>
          </a:solidFill>
          <a:ln w="12700">
            <a:solidFill>
              <a:srgbClr val="003A70"/>
            </a:solidFill>
            <a:prstDash val="solid"/>
          </a:ln>
          <a:effectLst>
            <a:outerShdw blurRad="12700" dist="8255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45" name="Text 36"/>
          <p:cNvSpPr/>
          <p:nvPr/>
        </p:nvSpPr>
        <p:spPr>
          <a:xfrm>
            <a:off x="777240" y="4343400"/>
            <a:ext cx="3108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00" b="1">
                <a:solidFill>
                  <a:srgbClr val="FFFFFF"/>
                </a:solidFill>
                <a:latin typeface="Aptos Display"/>
                <a:ea typeface="Aptos Display" pitchFamily="34" charset="-122"/>
                <a:cs typeface="Aptos Display" pitchFamily="34" charset="-120"/>
              </a:rPr>
              <a:t>Reflective questions for practitioners</a:t>
            </a:r>
            <a:endParaRPr lang="en-US" sz="1100">
              <a:latin typeface="Aptos Display"/>
            </a:endParaRPr>
          </a:p>
        </p:txBody>
      </p:sp>
      <p:sp>
        <p:nvSpPr>
          <p:cNvPr id="46" name="Text 37"/>
          <p:cNvSpPr/>
          <p:nvPr/>
        </p:nvSpPr>
        <p:spPr>
          <a:xfrm>
            <a:off x="3935403" y="3958772"/>
            <a:ext cx="7315200" cy="89030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900" b="1" dirty="0">
                <a:solidFill>
                  <a:srgbClr val="FFFFFF"/>
                </a:solidFill>
                <a:latin typeface="Aptos"/>
                <a:ea typeface="Aptos" pitchFamily="34" charset="-122"/>
                <a:cs typeface="Aptos" pitchFamily="34" charset="-120"/>
              </a:rPr>
              <a:t>1. Would I recognise coercive control or economic abuse in this situation? </a:t>
            </a:r>
            <a:endParaRPr lang="en-US" sz="900" dirty="0">
              <a:solidFill>
                <a:srgbClr val="000000"/>
              </a:solidFill>
              <a:latin typeface="Aptos"/>
              <a:ea typeface="Aptos" pitchFamily="34" charset="-122"/>
              <a:cs typeface="Aptos" pitchFamily="34" charset="-120"/>
            </a:endParaRPr>
          </a:p>
          <a:p>
            <a:r>
              <a:rPr lang="en-US" sz="900" b="1">
                <a:solidFill>
                  <a:srgbClr val="FFFFFF"/>
                </a:solidFill>
                <a:latin typeface="Aptos"/>
                <a:ea typeface="Aptos" pitchFamily="34" charset="-122"/>
                <a:cs typeface="Aptos" pitchFamily="34" charset="-120"/>
              </a:rPr>
              <a:t>2. How do I respond when someone repeatedly declines support?</a:t>
            </a:r>
            <a:endParaRPr lang="en-US" sz="900">
              <a:solidFill>
                <a:srgbClr val="000000"/>
              </a:solidFill>
              <a:latin typeface="Aptos"/>
              <a:ea typeface="Aptos" pitchFamily="34" charset="-122"/>
              <a:cs typeface="Aptos" pitchFamily="34" charset="-120"/>
            </a:endParaRPr>
          </a:p>
          <a:p>
            <a:r>
              <a:rPr lang="en-US" sz="900" b="1">
                <a:solidFill>
                  <a:srgbClr val="FFFFFF"/>
                </a:solidFill>
                <a:latin typeface="Aptos"/>
                <a:ea typeface="Aptos" pitchFamily="34" charset="-122"/>
                <a:cs typeface="Aptos" pitchFamily="34" charset="-120"/>
              </a:rPr>
              <a:t>3. What information does my agency hold that could change another agencies risk assessment?</a:t>
            </a:r>
          </a:p>
          <a:p>
            <a:r>
              <a:rPr lang="en-US" sz="900" b="1" dirty="0">
                <a:solidFill>
                  <a:srgbClr val="FFFFFF"/>
                </a:solidFill>
                <a:latin typeface="Aptos"/>
              </a:rPr>
              <a:t>4. Am I seeing this </a:t>
            </a:r>
            <a:r>
              <a:rPr lang="en-US" sz="900" b="1">
                <a:solidFill>
                  <a:srgbClr val="FFFFFF"/>
                </a:solidFill>
                <a:latin typeface="Aptos"/>
              </a:rPr>
              <a:t>person's</a:t>
            </a:r>
            <a:r>
              <a:rPr lang="en-US" sz="900" b="1" dirty="0">
                <a:solidFill>
                  <a:srgbClr val="FFFFFF"/>
                </a:solidFill>
                <a:latin typeface="Aptos"/>
              </a:rPr>
              <a:t> situation as a pattern over time, rather than isolated events?</a:t>
            </a:r>
          </a:p>
        </p:txBody>
      </p:sp>
      <p:sp>
        <p:nvSpPr>
          <p:cNvPr id="47" name="Shape 38"/>
          <p:cNvSpPr/>
          <p:nvPr/>
        </p:nvSpPr>
        <p:spPr>
          <a:xfrm>
            <a:off x="658368" y="5541264"/>
            <a:ext cx="2971800" cy="420624"/>
          </a:xfrm>
          <a:prstGeom prst="roundRect">
            <a:avLst>
              <a:gd name="adj" fmla="val 17391"/>
            </a:avLst>
          </a:prstGeom>
          <a:solidFill>
            <a:srgbClr val="003A70"/>
          </a:solidFill>
          <a:ln w="12700">
            <a:solidFill>
              <a:srgbClr val="003A7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8" name="Text 39"/>
          <p:cNvSpPr/>
          <p:nvPr/>
        </p:nvSpPr>
        <p:spPr>
          <a:xfrm>
            <a:off x="857649" y="5652878"/>
            <a:ext cx="2571351" cy="1677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 Display"/>
                <a:ea typeface="Aptos Display" pitchFamily="34" charset="-122"/>
                <a:cs typeface="Aptos Display" pitchFamily="34" charset="-120"/>
              </a:rPr>
              <a:t>Be curious</a:t>
            </a:r>
            <a:endParaRPr lang="en-US" sz="1200" dirty="0">
              <a:latin typeface="Aptos Display"/>
            </a:endParaRPr>
          </a:p>
        </p:txBody>
      </p:sp>
      <p:sp>
        <p:nvSpPr>
          <p:cNvPr id="49" name="Shape 40"/>
          <p:cNvSpPr/>
          <p:nvPr/>
        </p:nvSpPr>
        <p:spPr>
          <a:xfrm>
            <a:off x="3794760" y="5541264"/>
            <a:ext cx="2971800" cy="420624"/>
          </a:xfrm>
          <a:prstGeom prst="roundRect">
            <a:avLst>
              <a:gd name="adj" fmla="val 17391"/>
            </a:avLst>
          </a:prstGeom>
          <a:solidFill>
            <a:srgbClr val="009CDE"/>
          </a:solidFill>
          <a:ln w="12700">
            <a:solidFill>
              <a:srgbClr val="009CD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0" name="Text 41"/>
          <p:cNvSpPr/>
          <p:nvPr/>
        </p:nvSpPr>
        <p:spPr>
          <a:xfrm>
            <a:off x="3986784" y="5660136"/>
            <a:ext cx="257860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 Display"/>
                <a:ea typeface="Aptos Display" pitchFamily="34" charset="-122"/>
                <a:cs typeface="Aptos Display" pitchFamily="34" charset="-120"/>
              </a:rPr>
              <a:t>Share proportionately</a:t>
            </a:r>
            <a:endParaRPr lang="en-US" sz="1200">
              <a:latin typeface="Aptos Display"/>
            </a:endParaRPr>
          </a:p>
        </p:txBody>
      </p:sp>
      <p:sp>
        <p:nvSpPr>
          <p:cNvPr id="51" name="Shape 42"/>
          <p:cNvSpPr/>
          <p:nvPr/>
        </p:nvSpPr>
        <p:spPr>
          <a:xfrm>
            <a:off x="6931152" y="5541264"/>
            <a:ext cx="2971800" cy="420624"/>
          </a:xfrm>
          <a:prstGeom prst="roundRect">
            <a:avLst>
              <a:gd name="adj" fmla="val 17391"/>
            </a:avLst>
          </a:prstGeom>
          <a:solidFill>
            <a:srgbClr val="00A36C"/>
          </a:solidFill>
          <a:ln w="12700">
            <a:solidFill>
              <a:srgbClr val="00A36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2" name="Text 43"/>
          <p:cNvSpPr/>
          <p:nvPr/>
        </p:nvSpPr>
        <p:spPr>
          <a:xfrm>
            <a:off x="7123176" y="5660136"/>
            <a:ext cx="257860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 Display"/>
                <a:ea typeface="Aptos Display" pitchFamily="34" charset="-122"/>
                <a:cs typeface="Aptos Display" pitchFamily="34" charset="-120"/>
              </a:rPr>
              <a:t>Act together</a:t>
            </a:r>
            <a:endParaRPr lang="en-US" sz="1200">
              <a:latin typeface="Aptos Display"/>
            </a:endParaRPr>
          </a:p>
        </p:txBody>
      </p:sp>
      <p:sp>
        <p:nvSpPr>
          <p:cNvPr id="53" name="Text 44"/>
          <p:cNvSpPr/>
          <p:nvPr/>
        </p:nvSpPr>
        <p:spPr>
          <a:xfrm>
            <a:off x="10040112" y="5286394"/>
            <a:ext cx="1503100" cy="103922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r>
              <a:rPr lang="en-US" sz="1000" dirty="0">
                <a:solidFill>
                  <a:srgbClr val="003A70"/>
                </a:solidFill>
                <a:latin typeface="Aptos"/>
                <a:ea typeface="Aptos" pitchFamily="34" charset="-122"/>
                <a:cs typeface="Aptos" pitchFamily="34" charset="-120"/>
              </a:rPr>
              <a:t>Outcome sought: earlier recognition of domestic abuse, better joined-up risk assessment, and clearer evidence of impact through action plans.</a:t>
            </a:r>
            <a:endParaRPr lang="en-US" sz="1000" dirty="0">
              <a:latin typeface="Aptos"/>
            </a:endParaRPr>
          </a:p>
        </p:txBody>
      </p:sp>
      <p:sp>
        <p:nvSpPr>
          <p:cNvPr id="5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8309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7D8E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4f24ba-e19b-4392-a3ad-25442c73c411">
      <Terms xmlns="http://schemas.microsoft.com/office/infopath/2007/PartnerControls"/>
    </lcf76f155ced4ddcb4097134ff3c332f>
    <TaxCatchAll xmlns="1d81c910-4380-4453-bb7e-77bf19ed3c2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CE365DCD9038469713CA94CCEBBD76" ma:contentTypeVersion="10" ma:contentTypeDescription="Create a new document." ma:contentTypeScope="" ma:versionID="cd9dd5a6f0368fd76c457b689151b645">
  <xsd:schema xmlns:xsd="http://www.w3.org/2001/XMLSchema" xmlns:xs="http://www.w3.org/2001/XMLSchema" xmlns:p="http://schemas.microsoft.com/office/2006/metadata/properties" xmlns:ns2="284f24ba-e19b-4392-a3ad-25442c73c411" xmlns:ns3="1d81c910-4380-4453-bb7e-77bf19ed3c25" targetNamespace="http://schemas.microsoft.com/office/2006/metadata/properties" ma:root="true" ma:fieldsID="002c265fc4451aaf7614cf4cf771627f" ns2:_="" ns3:_="">
    <xsd:import namespace="284f24ba-e19b-4392-a3ad-25442c73c411"/>
    <xsd:import namespace="1d81c910-4380-4453-bb7e-77bf19ed3c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4f24ba-e19b-4392-a3ad-25442c73c4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3f4c14d-ad24-42e9-89ea-41944c85aae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81c910-4380-4453-bb7e-77bf19ed3c2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27e77fd-4b55-4b2b-baed-06a8b813f1fd}" ma:internalName="TaxCatchAll" ma:showField="CatchAllData" ma:web="1d81c910-4380-4453-bb7e-77bf19ed3c2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EE1AA88-6B07-4A28-83AF-7C5CF535EDDE}">
  <ds:schemaRefs>
    <ds:schemaRef ds:uri="http://schemas.microsoft.com/office/2006/metadata/properties"/>
    <ds:schemaRef ds:uri="http://schemas.microsoft.com/office/2006/documentManagement/types"/>
    <ds:schemaRef ds:uri="1d81c910-4380-4453-bb7e-77bf19ed3c25"/>
    <ds:schemaRef ds:uri="http://schemas.openxmlformats.org/package/2006/metadata/core-properties"/>
    <ds:schemaRef ds:uri="http://purl.org/dc/dcmitype/"/>
    <ds:schemaRef ds:uri="284f24ba-e19b-4392-a3ad-25442c73c411"/>
    <ds:schemaRef ds:uri="http://www.w3.org/XML/1998/namespace"/>
    <ds:schemaRef ds:uri="http://purl.org/dc/terms/"/>
    <ds:schemaRef ds:uri="http://purl.org/dc/elements/1.1/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6777854-D78A-4F24-9729-E08A4AEA155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CAC2D35-06BB-46FA-9CAD-F4FF8527BB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4f24ba-e19b-4392-a3ad-25442c73c411"/>
    <ds:schemaRef ds:uri="1d81c910-4380-4453-bb7e-77bf19ed3c2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940</Words>
  <Application>Microsoft Office PowerPoint</Application>
  <PresentationFormat>Widescreen</PresentationFormat>
  <Paragraphs>70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</vt:vector>
  </TitlesOfParts>
  <Company>Wokingham Borough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SCP 7-minute learning brief: Domestic Homicide Review - Jessica</dc:title>
  <dc:subject>Further developed 7-minute learning brief - Domestic Homicide Review: Jessica</dc:subject>
  <dc:creator>Lorna Pearce</dc:creator>
  <cp:lastModifiedBy>Richard Woodley</cp:lastModifiedBy>
  <cp:revision>173</cp:revision>
  <dcterms:created xsi:type="dcterms:W3CDTF">2026-07-23T12:53:48Z</dcterms:created>
  <dcterms:modified xsi:type="dcterms:W3CDTF">2026-09-21T09:37:47Z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17f5eab-0951-45e7-baa9-357beec0b77b_Enabled">
    <vt:lpwstr>true</vt:lpwstr>
  </property>
  <property fmtid="{D5CDD505-2E9C-101B-9397-08002B2CF9AE}" pid="3" name="MSIP_Label_d17f5eab-0951-45e7-baa9-357beec0b77b_SetDate">
    <vt:lpwstr>2026-07-23T12:53:48Z</vt:lpwstr>
  </property>
  <property fmtid="{D5CDD505-2E9C-101B-9397-08002B2CF9AE}" pid="4" name="MSIP_Label_d17f5eab-0951-45e7-baa9-357beec0b77b_Method">
    <vt:lpwstr>Standard</vt:lpwstr>
  </property>
  <property fmtid="{D5CDD505-2E9C-101B-9397-08002B2CF9AE}" pid="5" name="MSIP_Label_d17f5eab-0951-45e7-baa9-357beec0b77b_Name">
    <vt:lpwstr>Document</vt:lpwstr>
  </property>
  <property fmtid="{D5CDD505-2E9C-101B-9397-08002B2CF9AE}" pid="6" name="MSIP_Label_d17f5eab-0951-45e7-baa9-357beec0b77b_SiteId">
    <vt:lpwstr>996ee15c-0b3e-4a6f-8e65-120a9a51821a</vt:lpwstr>
  </property>
  <property fmtid="{D5CDD505-2E9C-101B-9397-08002B2CF9AE}" pid="7" name="MSIP_Label_d17f5eab-0951-45e7-baa9-357beec0b77b_ActionId">
    <vt:lpwstr>3187fb09-491a-4f12-8a00-7367cd329273</vt:lpwstr>
  </property>
  <property fmtid="{D5CDD505-2E9C-101B-9397-08002B2CF9AE}" pid="8" name="MSIP_Label_d17f5eab-0951-45e7-baa9-357beec0b77b_ContentBits">
    <vt:lpwstr>0</vt:lpwstr>
  </property>
  <property fmtid="{D5CDD505-2E9C-101B-9397-08002B2CF9AE}" pid="9" name="ContentTypeId">
    <vt:lpwstr>0x010100AACE365DCD9038469713CA94CCEBBD76</vt:lpwstr>
  </property>
  <property fmtid="{D5CDD505-2E9C-101B-9397-08002B2CF9AE}" pid="10" name="MediaServiceImageTags">
    <vt:lpwstr/>
  </property>
</Properties>
</file>